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F4A2"/>
    <a:srgbClr val="A2D668"/>
    <a:srgbClr val="98C87A"/>
    <a:srgbClr val="C2E49C"/>
    <a:srgbClr val="4D76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26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1EE0B-5674-493F-B16B-635EBD7BCF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FD9F8B-3F81-48D2-B0B9-6D823B2E5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0B427-A739-457F-8D1E-194DC143A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3CCCCE-56C7-405F-BBEE-66309F214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93C918-B1E7-4907-955E-E1B8A3F8A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929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B8DDF-94FA-4669-87F9-E0D6F697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53F27-CFB4-4433-97DA-059DB5F0F3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1226A-8D42-4736-93C3-8C935C89A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264D8C-C00F-4EF5-B76F-A1268AF42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945AD-B7E6-4F0C-B355-68B980201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39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56FE7-36B8-457B-B30C-84AB0E09F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DC90FC-9B48-4E1E-94AD-B3C4D0870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472CAC-52CB-4E59-99CD-6A77BBA7B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5AA5C-A924-4467-9FF9-E6073F934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636956-D343-4446-84EC-801802BED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352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1A173-346F-4BD7-A206-93A5DA711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4C5A34-472A-464A-A3E8-4A47DD2F6D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CC4353-9D52-43B3-BB5F-60B56D512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BE4EBA-E72B-4D64-9E7F-4A4264FF9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010D11-B8CD-40FF-A8F3-BBC2C1AAE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7108AD-266E-4FED-95E9-5F2AD8463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746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A0064-E2A9-4809-9F2C-3E0E067FD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9C7D87-A4A5-46C2-AA2F-7AE2C7EF4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8BCBA1-2107-4213-A0C2-3906CEF5AE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D470B9-9D3E-4C4E-A2D5-41E477ED74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AC1EC7-267E-4807-9987-731F0F31D5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F26D45-8BAB-489E-A537-79FF2CDD4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80E907-F304-46F8-80DF-E257C4DBD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2E8353-AED9-4345-9AD1-48DF19529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188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00939-B9C9-427F-B505-4E5D5CBA0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D79CC8-58A9-42B2-9D64-653F21A02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51D92F-063A-41A0-AEB4-E27917A30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600772-A7DA-4F9E-B2B3-FB4004DF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237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BE31D6-0BE2-4FDB-9CE0-6A13A1F36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CA3B3AB-DB03-4B5D-B115-7ADED8419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A0519E-9022-4503-A9B8-93F99A831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79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3202B-3E57-4550-A1FD-CD5585781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66303-7FEE-4E0C-A0E1-B646478A9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AE8AE2-D68A-49C5-BF8D-D8C328CCE8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70215C-00D8-4F0F-B237-A72335EC5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955191-DD44-4416-AE00-255152F7C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F3B939-F881-4926-B998-2FC32AF8D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576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E6501-7433-455D-984D-413D0197D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15DDF9-3D9F-4305-9F89-0D975ABDC0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5C53CD-76B6-4C8E-9207-B2038D5DAC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6C53F3-CBD0-4E6A-ADE1-8A807ED7A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11F893-28D0-4BC2-8D64-0F97B06F1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2C2E8B-59E9-438C-8D95-6787DE7AC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338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2191F-7335-46F2-AD64-82217A106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1E1E9D-48BB-48CA-91B1-E54A6935C1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8E0EE8-BBD9-4220-9221-3D71640B6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8E42FC-343F-4AD2-8CC8-EC10A9206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7C469-79E7-4AB8-8FCE-53E3EA79F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548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DFA1BB-AFC8-4C59-8527-903E8AA95D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107858-2959-4A28-A6BE-EC7A309B76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51EE68-2347-4374-89CE-CF765D818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0517CF-5364-4D9F-97AA-2F4BFB55D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A823A-CFF0-4BD3-A29D-3113B3C4E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7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3F556C-A180-4716-AD15-610E24672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E6D411-B649-445A-B626-0EA1458F4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62CE1-9946-4654-A6ED-578AC9D642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3FF0A-BB00-4A05-B1FB-9C297AEE8F00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9FD4A-DDD4-453E-935F-6612E69FA3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1A366-7AB2-425E-A5B3-C5D163CB39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ED469-0F75-4FF9-8498-94A795C7A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93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4FCA75E-D622-4C35-8C75-14F309772ACF}"/>
              </a:ext>
            </a:extLst>
          </p:cNvPr>
          <p:cNvSpPr/>
          <p:nvPr/>
        </p:nvSpPr>
        <p:spPr>
          <a:xfrm>
            <a:off x="34833" y="37222"/>
            <a:ext cx="12132000" cy="6804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45F9F9-8C90-407B-A6A3-1DDE9EF3FFF2}"/>
              </a:ext>
            </a:extLst>
          </p:cNvPr>
          <p:cNvSpPr/>
          <p:nvPr/>
        </p:nvSpPr>
        <p:spPr>
          <a:xfrm>
            <a:off x="58324" y="25167"/>
            <a:ext cx="316625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Year 5-6 Topic Overview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4C3993-2C94-4EC5-9A25-2245EB935D3F}"/>
              </a:ext>
            </a:extLst>
          </p:cNvPr>
          <p:cNvSpPr/>
          <p:nvPr/>
        </p:nvSpPr>
        <p:spPr>
          <a:xfrm>
            <a:off x="9542995" y="9860"/>
            <a:ext cx="251863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Autumn Term 2025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7A057DC-7778-44AF-9A78-AB94D3BFBBC7}"/>
              </a:ext>
            </a:extLst>
          </p:cNvPr>
          <p:cNvSpPr/>
          <p:nvPr/>
        </p:nvSpPr>
        <p:spPr>
          <a:xfrm>
            <a:off x="1637320" y="2979490"/>
            <a:ext cx="86517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What does it mean to be brave?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75F7745-C159-40FC-BBB9-1AE4FF739E86}"/>
              </a:ext>
            </a:extLst>
          </p:cNvPr>
          <p:cNvSpPr/>
          <p:nvPr/>
        </p:nvSpPr>
        <p:spPr>
          <a:xfrm>
            <a:off x="4459976" y="3636952"/>
            <a:ext cx="327205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4D762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Sub-topic: conflict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D3C41DD-35F1-444C-93D2-7FFBE09CFF44}"/>
              </a:ext>
            </a:extLst>
          </p:cNvPr>
          <p:cNvSpPr/>
          <p:nvPr/>
        </p:nvSpPr>
        <p:spPr>
          <a:xfrm>
            <a:off x="251670" y="494950"/>
            <a:ext cx="3800213" cy="26116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C254BB-1F60-4D4F-BB05-612C835327C3}"/>
              </a:ext>
            </a:extLst>
          </p:cNvPr>
          <p:cNvSpPr/>
          <p:nvPr/>
        </p:nvSpPr>
        <p:spPr>
          <a:xfrm>
            <a:off x="8230999" y="528505"/>
            <a:ext cx="3800213" cy="223251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A403F27-8B3B-437B-A359-28D0B35E99AE}"/>
              </a:ext>
            </a:extLst>
          </p:cNvPr>
          <p:cNvSpPr/>
          <p:nvPr/>
        </p:nvSpPr>
        <p:spPr>
          <a:xfrm>
            <a:off x="4241334" y="187251"/>
            <a:ext cx="3800213" cy="29193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0C6452-48C1-44A8-B508-3A3A818EE57D}"/>
              </a:ext>
            </a:extLst>
          </p:cNvPr>
          <p:cNvSpPr/>
          <p:nvPr/>
        </p:nvSpPr>
        <p:spPr>
          <a:xfrm>
            <a:off x="251669" y="3795044"/>
            <a:ext cx="3800213" cy="2815598"/>
          </a:xfrm>
          <a:prstGeom prst="rect">
            <a:avLst/>
          </a:prstGeom>
          <a:solidFill>
            <a:srgbClr val="C2E49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D9596C-36A5-4651-8B39-0AB5ED78C907}"/>
              </a:ext>
            </a:extLst>
          </p:cNvPr>
          <p:cNvSpPr txBox="1"/>
          <p:nvPr/>
        </p:nvSpPr>
        <p:spPr>
          <a:xfrm>
            <a:off x="376396" y="494950"/>
            <a:ext cx="3523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Berlin Sans FB" panose="020E0602020502020306" pitchFamily="34" charset="0"/>
              </a:rPr>
              <a:t>Mathematics and Numeracy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E023E3B-A076-4C77-B236-0EA1ECAE4102}"/>
              </a:ext>
            </a:extLst>
          </p:cNvPr>
          <p:cNvSpPr/>
          <p:nvPr/>
        </p:nvSpPr>
        <p:spPr>
          <a:xfrm>
            <a:off x="8230999" y="3734806"/>
            <a:ext cx="3800213" cy="929391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03B6B39-2801-4DCB-A9BB-3294FE91A9E1}"/>
              </a:ext>
            </a:extLst>
          </p:cNvPr>
          <p:cNvSpPr/>
          <p:nvPr/>
        </p:nvSpPr>
        <p:spPr>
          <a:xfrm>
            <a:off x="4268718" y="4260263"/>
            <a:ext cx="3800213" cy="2410486"/>
          </a:xfrm>
          <a:prstGeom prst="rect">
            <a:avLst/>
          </a:prstGeom>
          <a:solidFill>
            <a:srgbClr val="98C87A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ACF4A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A561E7A-4F53-4863-8613-757800400AF7}"/>
              </a:ext>
            </a:extLst>
          </p:cNvPr>
          <p:cNvSpPr txBox="1"/>
          <p:nvPr/>
        </p:nvSpPr>
        <p:spPr>
          <a:xfrm>
            <a:off x="8349144" y="3710089"/>
            <a:ext cx="3523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Berlin Sans FB" panose="020E0602020502020306" pitchFamily="34" charset="0"/>
              </a:rPr>
              <a:t>Expressive Arts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1F3702-0BF8-4528-AEDF-B5FA4BA076DB}"/>
              </a:ext>
            </a:extLst>
          </p:cNvPr>
          <p:cNvSpPr/>
          <p:nvPr/>
        </p:nvSpPr>
        <p:spPr>
          <a:xfrm>
            <a:off x="8230999" y="4764947"/>
            <a:ext cx="3800213" cy="1845695"/>
          </a:xfrm>
          <a:prstGeom prst="rect">
            <a:avLst/>
          </a:prstGeom>
          <a:solidFill>
            <a:srgbClr val="ACF4A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9C074B9-4C5D-4CF9-B01B-60A392E9A8B9}"/>
              </a:ext>
            </a:extLst>
          </p:cNvPr>
          <p:cNvSpPr txBox="1"/>
          <p:nvPr/>
        </p:nvSpPr>
        <p:spPr>
          <a:xfrm>
            <a:off x="4267200" y="170577"/>
            <a:ext cx="3731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Berlin Sans FB" panose="020E0602020502020306" pitchFamily="34" charset="0"/>
              </a:rPr>
              <a:t>Language, Literacy and Communication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F3BBC50-CEEC-4CBA-A66E-84600A388786}"/>
              </a:ext>
            </a:extLst>
          </p:cNvPr>
          <p:cNvSpPr txBox="1"/>
          <p:nvPr/>
        </p:nvSpPr>
        <p:spPr>
          <a:xfrm>
            <a:off x="4369973" y="4189898"/>
            <a:ext cx="3523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Berlin Sans FB" panose="020E0602020502020306" pitchFamily="34" charset="0"/>
              </a:rPr>
              <a:t>Humanities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4F6743C-EE74-4A4E-BFD6-E8D7AF16EFAD}"/>
              </a:ext>
            </a:extLst>
          </p:cNvPr>
          <p:cNvSpPr txBox="1"/>
          <p:nvPr/>
        </p:nvSpPr>
        <p:spPr>
          <a:xfrm>
            <a:off x="8365922" y="483110"/>
            <a:ext cx="3523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Berlin Sans FB" panose="020E0602020502020306" pitchFamily="34" charset="0"/>
              </a:rPr>
              <a:t>Science and Technology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861DF4C-23DF-49C0-9F07-B3FAF8893D57}"/>
              </a:ext>
            </a:extLst>
          </p:cNvPr>
          <p:cNvSpPr txBox="1"/>
          <p:nvPr/>
        </p:nvSpPr>
        <p:spPr>
          <a:xfrm>
            <a:off x="328002" y="3779619"/>
            <a:ext cx="3523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Berlin Sans FB" panose="020E0602020502020306" pitchFamily="34" charset="0"/>
              </a:rPr>
              <a:t>Health and Wellbeing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CD4781-4BAC-40EA-B21E-54692A0EF1E8}"/>
              </a:ext>
            </a:extLst>
          </p:cNvPr>
          <p:cNvSpPr txBox="1"/>
          <p:nvPr/>
        </p:nvSpPr>
        <p:spPr>
          <a:xfrm>
            <a:off x="8365922" y="4753680"/>
            <a:ext cx="3523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Berlin Sans FB" panose="020E0602020502020306" pitchFamily="34" charset="0"/>
              </a:rPr>
              <a:t>Celebrations and Visits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52CA12-7B5E-48A9-A564-3E6946A8A050}"/>
              </a:ext>
            </a:extLst>
          </p:cNvPr>
          <p:cNvSpPr txBox="1"/>
          <p:nvPr/>
        </p:nvSpPr>
        <p:spPr>
          <a:xfrm>
            <a:off x="4268718" y="4564324"/>
            <a:ext cx="380021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erlin Sans FB" panose="020E0602020502020306" pitchFamily="34" charset="0"/>
              </a:rPr>
              <a:t>* Political governance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Democracies and dictatorships in WW2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Social action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Conflict and cooperation in WW2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Historical enquiry 'The life of a child during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  the 3 day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   Blitz in Swansea in WW2’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World beliefs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Multi culturalism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Prejudice </a:t>
            </a:r>
          </a:p>
          <a:p>
            <a:r>
              <a:rPr lang="en-GB" sz="1200" dirty="0">
                <a:latin typeface="Berlin Sans FB" panose="020E0602020502020306" pitchFamily="34" charset="0"/>
              </a:rPr>
              <a:t>* The Holocaust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4DACD32-45B0-4E7E-89EA-6EB2E40A1322}"/>
              </a:ext>
            </a:extLst>
          </p:cNvPr>
          <p:cNvSpPr txBox="1"/>
          <p:nvPr/>
        </p:nvSpPr>
        <p:spPr>
          <a:xfrm>
            <a:off x="4270199" y="423510"/>
            <a:ext cx="39062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erlin Sans FB" panose="020E0602020502020306" pitchFamily="34" charset="0"/>
              </a:rPr>
              <a:t>* 9 Reading Behaviours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Creative Writing (Poetry)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Persuasion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Vlog applications for pupil voice roles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Grammar and Punctuation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Vocabulary Building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Weekly Spellings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</a:t>
            </a:r>
            <a:r>
              <a:rPr lang="en-GB" sz="1200" dirty="0" err="1">
                <a:latin typeface="Berlin Sans FB" panose="020E0602020502020306" pitchFamily="34" charset="0"/>
              </a:rPr>
              <a:t>Theatr</a:t>
            </a:r>
            <a:r>
              <a:rPr lang="en-GB" sz="1200" dirty="0">
                <a:latin typeface="Berlin Sans FB" panose="020E0602020502020306" pitchFamily="34" charset="0"/>
              </a:rPr>
              <a:t> Na </a:t>
            </a:r>
            <a:r>
              <a:rPr lang="en-GB" sz="1200" dirty="0" err="1">
                <a:latin typeface="Berlin Sans FB" panose="020E0602020502020306" pitchFamily="34" charset="0"/>
              </a:rPr>
              <a:t>nOg</a:t>
            </a:r>
            <a:br>
              <a:rPr lang="en-GB" sz="1200" dirty="0">
                <a:latin typeface="Berlin Sans FB" panose="020E0602020502020306" pitchFamily="34" charset="0"/>
              </a:rPr>
            </a:br>
            <a:br>
              <a:rPr lang="en-GB" sz="1200" dirty="0">
                <a:latin typeface="Berlin Sans FB" panose="020E0602020502020306" pitchFamily="34" charset="0"/>
              </a:rPr>
            </a:b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Ninja Cymraeg Role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Daily Slot </a:t>
            </a:r>
            <a:r>
              <a:rPr lang="en-GB" sz="1200" dirty="0" err="1">
                <a:latin typeface="Berlin Sans FB" panose="020E0602020502020306" pitchFamily="34" charset="0"/>
              </a:rPr>
              <a:t>Drilio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Vocabulary Building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1st Person Sentence Patterns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226BDA7-D7C7-4E89-B9C1-BD95EC77F392}"/>
              </a:ext>
            </a:extLst>
          </p:cNvPr>
          <p:cNvSpPr txBox="1"/>
          <p:nvPr/>
        </p:nvSpPr>
        <p:spPr>
          <a:xfrm>
            <a:off x="2919109" y="1963965"/>
            <a:ext cx="3731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Berlin Sans FB" panose="020E0602020502020306" pitchFamily="34" charset="0"/>
              </a:rPr>
              <a:t>Cymraeg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16A571E-CF72-488B-9036-C2749F9706B9}"/>
              </a:ext>
            </a:extLst>
          </p:cNvPr>
          <p:cNvSpPr txBox="1"/>
          <p:nvPr/>
        </p:nvSpPr>
        <p:spPr>
          <a:xfrm>
            <a:off x="8312913" y="782250"/>
            <a:ext cx="36330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erlin Sans FB" panose="020E0602020502020306" pitchFamily="34" charset="0"/>
              </a:rPr>
              <a:t>* Christmas Fete Entrepreneurial Project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Curiosity and Enquiry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Matter; Solids, Liquids and Gases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Changes of state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Reversable and irreversible changes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Chemical Processes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Our Digital World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Programming </a:t>
            </a:r>
            <a:r>
              <a:rPr lang="en-GB" sz="1200" dirty="0" err="1">
                <a:latin typeface="Berlin Sans FB" panose="020E0602020502020306" pitchFamily="34" charset="0"/>
              </a:rPr>
              <a:t>Microbits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DCF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Citizenship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22FD2A5-646F-4A96-A098-B0D21AAAD755}"/>
              </a:ext>
            </a:extLst>
          </p:cNvPr>
          <p:cNvSpPr txBox="1"/>
          <p:nvPr/>
        </p:nvSpPr>
        <p:spPr>
          <a:xfrm>
            <a:off x="302702" y="804868"/>
            <a:ext cx="36107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erlin Sans FB" panose="020E0602020502020306" pitchFamily="34" charset="0"/>
              </a:rPr>
              <a:t>* Profit &amp; loss (Christmas Fete Entrepreneurial Project)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Place value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The Number System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Calculation and Money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Four Operations: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- addition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- subtraction</a:t>
            </a:r>
          </a:p>
          <a:p>
            <a:r>
              <a:rPr lang="en-GB" sz="1200">
                <a:latin typeface="Berlin Sans FB" panose="020E0602020502020306" pitchFamily="34" charset="0"/>
              </a:rPr>
              <a:t>- division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>
                <a:latin typeface="Berlin Sans FB" panose="020E0602020502020306" pitchFamily="34" charset="0"/>
              </a:rPr>
              <a:t>- multiplication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Decimals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Money and finance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Interpreting data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890630C-B237-43E5-B847-9B589A413844}"/>
              </a:ext>
            </a:extLst>
          </p:cNvPr>
          <p:cNvSpPr txBox="1"/>
          <p:nvPr/>
        </p:nvSpPr>
        <p:spPr>
          <a:xfrm>
            <a:off x="286623" y="4046659"/>
            <a:ext cx="36268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erlin Sans FB" panose="020E0602020502020306" pitchFamily="34" charset="0"/>
              </a:rPr>
              <a:t>* Daily check-in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Making relationships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Class Values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Rights of the Child &amp; Class Charter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Growth Mindset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What makes a good learner?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RSE - What does a healthy relationship look like?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CD48D12-1D70-4F22-BEF3-59542E8D6AD2}"/>
              </a:ext>
            </a:extLst>
          </p:cNvPr>
          <p:cNvSpPr txBox="1"/>
          <p:nvPr/>
        </p:nvSpPr>
        <p:spPr>
          <a:xfrm>
            <a:off x="304643" y="5450849"/>
            <a:ext cx="352337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Berlin Sans FB" panose="020E0602020502020306" pitchFamily="34" charset="0"/>
              </a:rPr>
              <a:t>Physical Education</a:t>
            </a:r>
            <a:br>
              <a:rPr lang="en-GB" sz="1400" b="1" u="sng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Role play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P.E. skills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Swimming (Miss </a:t>
            </a:r>
            <a:r>
              <a:rPr lang="en-GB" sz="1200" dirty="0" err="1">
                <a:latin typeface="Berlin Sans FB" panose="020E0602020502020306" pitchFamily="34" charset="0"/>
              </a:rPr>
              <a:t>Manchipp’s</a:t>
            </a:r>
            <a:r>
              <a:rPr lang="en-GB" sz="1200" dirty="0">
                <a:latin typeface="Berlin Sans FB" panose="020E0602020502020306" pitchFamily="34" charset="0"/>
              </a:rPr>
              <a:t> class)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Outdoor learning</a:t>
            </a:r>
            <a:endParaRPr lang="en-GB" sz="1400" dirty="0">
              <a:latin typeface="Berlin Sans FB" panose="020E0602020502020306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CA8223D-16D9-4BAD-AF09-231481F5D867}"/>
              </a:ext>
            </a:extLst>
          </p:cNvPr>
          <p:cNvSpPr txBox="1"/>
          <p:nvPr/>
        </p:nvSpPr>
        <p:spPr>
          <a:xfrm>
            <a:off x="8243582" y="4017866"/>
            <a:ext cx="380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erlin Sans FB" panose="020E0602020502020306" pitchFamily="34" charset="0"/>
              </a:rPr>
              <a:t>* Creative Writing - Remembrance poetry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Autumn/Harvest art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Painting (watercolours)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E7E7CA1-911A-41AE-A707-F96C83243DB7}"/>
              </a:ext>
            </a:extLst>
          </p:cNvPr>
          <p:cNvSpPr txBox="1"/>
          <p:nvPr/>
        </p:nvSpPr>
        <p:spPr>
          <a:xfrm>
            <a:off x="8285767" y="4981630"/>
            <a:ext cx="37454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erlin Sans FB" panose="020E0602020502020306" pitchFamily="34" charset="0"/>
              </a:rPr>
              <a:t>* Remembrance Day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Harvest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</a:t>
            </a:r>
            <a:r>
              <a:rPr lang="en-GB" sz="1200" dirty="0" err="1">
                <a:latin typeface="Berlin Sans FB" panose="020E0602020502020306" pitchFamily="34" charset="0"/>
              </a:rPr>
              <a:t>Theatr</a:t>
            </a:r>
            <a:r>
              <a:rPr lang="en-GB" sz="1200" dirty="0">
                <a:latin typeface="Berlin Sans FB" panose="020E0602020502020306" pitchFamily="34" charset="0"/>
              </a:rPr>
              <a:t> Na </a:t>
            </a:r>
            <a:r>
              <a:rPr lang="en-GB" sz="1200" dirty="0" err="1">
                <a:latin typeface="Berlin Sans FB" panose="020E0602020502020306" pitchFamily="34" charset="0"/>
              </a:rPr>
              <a:t>nOg</a:t>
            </a:r>
            <a:r>
              <a:rPr lang="en-GB" sz="1200" dirty="0">
                <a:latin typeface="Berlin Sans FB" panose="020E0602020502020306" pitchFamily="34" charset="0"/>
              </a:rPr>
              <a:t> performance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Children in Need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Carols Around the Christmas Tree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Christmas Fete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 Swimming (Miss </a:t>
            </a:r>
            <a:r>
              <a:rPr lang="en-GB" sz="1200" dirty="0" err="1">
                <a:latin typeface="Berlin Sans FB" panose="020E0602020502020306" pitchFamily="34" charset="0"/>
              </a:rPr>
              <a:t>Manchipp’s</a:t>
            </a:r>
            <a:r>
              <a:rPr lang="en-GB" sz="1200" dirty="0">
                <a:latin typeface="Berlin Sans FB" panose="020E0602020502020306" pitchFamily="34" charset="0"/>
              </a:rPr>
              <a:t> class)  </a:t>
            </a:r>
            <a:br>
              <a:rPr lang="en-GB" sz="1200" dirty="0">
                <a:latin typeface="Berlin Sans FB" panose="020E0602020502020306" pitchFamily="34" charset="0"/>
              </a:rPr>
            </a:br>
            <a:r>
              <a:rPr lang="en-GB" sz="1200" dirty="0">
                <a:latin typeface="Berlin Sans FB" panose="020E0602020502020306" pitchFamily="34" charset="0"/>
              </a:rPr>
              <a:t>*Aboard The Mimosa - Visitor Performance (Patagonia)</a:t>
            </a:r>
          </a:p>
        </p:txBody>
      </p:sp>
      <p:pic>
        <p:nvPicPr>
          <p:cNvPr id="1026" name="Picture 2" descr="Army Clipart Png">
            <a:extLst>
              <a:ext uri="{FF2B5EF4-FFF2-40B4-BE49-F238E27FC236}">
                <a16:creationId xmlns:a16="http://schemas.microsoft.com/office/drawing/2014/main" id="{BEBF4B5E-9FCB-4BAB-AC85-ADDB8A531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90969" y="5360565"/>
            <a:ext cx="1313764" cy="142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cience Free PNG Image">
            <a:extLst>
              <a:ext uri="{FF2B5EF4-FFF2-40B4-BE49-F238E27FC236}">
                <a16:creationId xmlns:a16="http://schemas.microsoft.com/office/drawing/2014/main" id="{CFD75DAC-63BA-463A-8263-FD2FBD63A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0963" y="1211620"/>
            <a:ext cx="1151557" cy="115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ownload Transparent Background Math Symbols Clipart - Png Download ...">
            <a:extLst>
              <a:ext uri="{FF2B5EF4-FFF2-40B4-BE49-F238E27FC236}">
                <a16:creationId xmlns:a16="http://schemas.microsoft.com/office/drawing/2014/main" id="{22D5FEE1-146D-47E7-A33E-4E653CD30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780" y="1800502"/>
            <a:ext cx="1454547" cy="1155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affodil png 20 free Cliparts | Download images on Clipground 2025">
            <a:extLst>
              <a:ext uri="{FF2B5EF4-FFF2-40B4-BE49-F238E27FC236}">
                <a16:creationId xmlns:a16="http://schemas.microsoft.com/office/drawing/2014/main" id="{2892AF31-AAB9-4691-AAA2-F3DED2431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785" y="1975501"/>
            <a:ext cx="705499" cy="76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lip Art Book Free PNG - PNG Play">
            <a:extLst>
              <a:ext uri="{FF2B5EF4-FFF2-40B4-BE49-F238E27FC236}">
                <a16:creationId xmlns:a16="http://schemas.microsoft.com/office/drawing/2014/main" id="{6B48028D-DEE0-4219-9348-1CDD6699F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357" y="1760524"/>
            <a:ext cx="1457321" cy="134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asketball PNG Clipart - Best WEB Clipart">
            <a:extLst>
              <a:ext uri="{FF2B5EF4-FFF2-40B4-BE49-F238E27FC236}">
                <a16:creationId xmlns:a16="http://schemas.microsoft.com/office/drawing/2014/main" id="{A9D55CF7-2205-461E-9B47-48FA0FC58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879" y="5958893"/>
            <a:ext cx="748455" cy="74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Poppy flower PNG transparent image download, size: 600x520px">
            <a:extLst>
              <a:ext uri="{FF2B5EF4-FFF2-40B4-BE49-F238E27FC236}">
                <a16:creationId xmlns:a16="http://schemas.microsoft.com/office/drawing/2014/main" id="{0E3E1990-CBC2-4362-83EE-CEA1654AD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8687" y="4976179"/>
            <a:ext cx="367235" cy="31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8" descr="Poppy flower PNG transparent image download, size: 600x520px">
            <a:extLst>
              <a:ext uri="{FF2B5EF4-FFF2-40B4-BE49-F238E27FC236}">
                <a16:creationId xmlns:a16="http://schemas.microsoft.com/office/drawing/2014/main" id="{169DFBAE-BD57-406C-8977-88B6F5BA0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27546">
            <a:off x="11616559" y="4832040"/>
            <a:ext cx="367235" cy="31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Tennis Ball No Background">
            <a:extLst>
              <a:ext uri="{FF2B5EF4-FFF2-40B4-BE49-F238E27FC236}">
                <a16:creationId xmlns:a16="http://schemas.microsoft.com/office/drawing/2014/main" id="{7CB0A47F-6598-447B-A521-B4721D6EC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310" y="6002287"/>
            <a:ext cx="242584" cy="24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Painting Brush PNG Free Image | PNG All">
            <a:extLst>
              <a:ext uri="{FF2B5EF4-FFF2-40B4-BE49-F238E27FC236}">
                <a16:creationId xmlns:a16="http://schemas.microsoft.com/office/drawing/2014/main" id="{D7724D18-FF1C-42BB-85AA-BD56E08AC0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8397" y="3743195"/>
            <a:ext cx="901934" cy="9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8" descr="Poppy flower PNG transparent image download, size: 600x520px">
            <a:extLst>
              <a:ext uri="{FF2B5EF4-FFF2-40B4-BE49-F238E27FC236}">
                <a16:creationId xmlns:a16="http://schemas.microsoft.com/office/drawing/2014/main" id="{50C5F3CE-FA6B-478A-99CF-353358DDF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16387">
            <a:off x="11597214" y="5280043"/>
            <a:ext cx="374152" cy="32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099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394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Berlin Sans FB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MANCHIPP (Clase Primary School)</dc:creator>
  <cp:lastModifiedBy>R MANCHIPP (Clase Primary School)</cp:lastModifiedBy>
  <cp:revision>9</cp:revision>
  <dcterms:created xsi:type="dcterms:W3CDTF">2025-09-26T09:24:45Z</dcterms:created>
  <dcterms:modified xsi:type="dcterms:W3CDTF">2025-09-26T10:42:23Z</dcterms:modified>
</cp:coreProperties>
</file>