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9" r:id="rId6"/>
    <p:sldId id="260" r:id="rId7"/>
    <p:sldId id="258" r:id="rId8"/>
    <p:sldId id="264"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BD9DE2-13A8-E6BD-70EF-8A4A14D93CC6}" v="5" dt="2025-07-16T10:18:20.121"/>
    <p1510:client id="{9C5DA55F-C44B-02D2-7115-D8435EB1FC7C}" v="7" dt="2025-07-16T11:24:34.131"/>
    <p1510:client id="{EA59250B-921B-55F2-AEC7-0FE28750BFC4}" v="154" dt="2025-07-16T10:13:32.7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7A36691-3545-4E77-92B9-350FC58FAB10}"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27133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A36691-3545-4E77-92B9-350FC58FAB10}"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1535228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A36691-3545-4E77-92B9-350FC58FAB10}"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15159443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7A36691-3545-4E77-92B9-350FC58FAB10}"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1253469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7A36691-3545-4E77-92B9-350FC58FAB10}" type="datetimeFigureOut">
              <a:rPr lang="en-GB" smtClean="0"/>
              <a:t>18/07/2025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21284458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7A36691-3545-4E77-92B9-350FC58FAB10}" type="datetimeFigureOut">
              <a:rPr lang="en-GB" smtClean="0"/>
              <a:t>18/07/2025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2711030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A36691-3545-4E77-92B9-350FC58FAB10}" type="datetimeFigureOut">
              <a:rPr lang="en-GB" smtClean="0"/>
              <a:t>18/07/2025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2768052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7A36691-3545-4E77-92B9-350FC58FAB10}"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4034731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7A36691-3545-4E77-92B9-350FC58FAB10}" type="datetimeFigureOut">
              <a:rPr lang="en-GB" smtClean="0"/>
              <a:t>18/07/2025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357344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A36691-3545-4E77-92B9-350FC58FAB10}"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335010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7A36691-3545-4E77-92B9-350FC58FAB10}" type="datetimeFigureOut">
              <a:rPr lang="en-GB" smtClean="0"/>
              <a:t>18/07/2025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1A58125-4079-4C86-8827-B54A2F9B0C88}" type="slidenum">
              <a:rPr lang="en-GB" smtClean="0"/>
              <a:t>‹#›</a:t>
            </a:fld>
            <a:endParaRPr lang="en-GB"/>
          </a:p>
        </p:txBody>
      </p:sp>
    </p:spTree>
    <p:extLst>
      <p:ext uri="{BB962C8B-B14F-4D97-AF65-F5344CB8AC3E}">
        <p14:creationId xmlns:p14="http://schemas.microsoft.com/office/powerpoint/2010/main" val="1042480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A36691-3545-4E77-92B9-350FC58FAB10}" type="datetimeFigureOut">
              <a:rPr lang="en-GB" smtClean="0"/>
              <a:t>18/07/2025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A58125-4079-4C86-8827-B54A2F9B0C88}" type="slidenum">
              <a:rPr lang="en-GB" smtClean="0"/>
              <a:t>‹#›</a:t>
            </a:fld>
            <a:endParaRPr lang="en-GB"/>
          </a:p>
        </p:txBody>
      </p:sp>
    </p:spTree>
    <p:extLst>
      <p:ext uri="{BB962C8B-B14F-4D97-AF65-F5344CB8AC3E}">
        <p14:creationId xmlns:p14="http://schemas.microsoft.com/office/powerpoint/2010/main" val="512742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4">
            <a:extLst>
              <a:ext uri="{FF2B5EF4-FFF2-40B4-BE49-F238E27FC236}">
                <a16:creationId xmlns:a16="http://schemas.microsoft.com/office/drawing/2014/main" id="{22F15A2D-2324-487D-A02A-BF46C5C580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6">
            <a:extLst>
              <a:ext uri="{FF2B5EF4-FFF2-40B4-BE49-F238E27FC236}">
                <a16:creationId xmlns:a16="http://schemas.microsoft.com/office/drawing/2014/main" id="{17A7F34E-D418-47E2-9F86-2C45BBC312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Right Triangle 18">
            <a:extLst>
              <a:ext uri="{FF2B5EF4-FFF2-40B4-BE49-F238E27FC236}">
                <a16:creationId xmlns:a16="http://schemas.microsoft.com/office/drawing/2014/main" id="{2AEAFA59-923A-4F54-8B49-44C970BCC3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55378" y="4267200"/>
            <a:ext cx="8854045" cy="1535640"/>
          </a:xfrm>
        </p:spPr>
        <p:txBody>
          <a:bodyPr>
            <a:noAutofit/>
          </a:bodyPr>
          <a:lstStyle/>
          <a:p>
            <a:pPr algn="l" defTabSz="658368"/>
            <a:r>
              <a:rPr lang="en-GB" sz="11500" kern="1200" err="1">
                <a:solidFill>
                  <a:srgbClr val="FF0000"/>
                </a:solidFill>
                <a:latin typeface="Twinkl Precursive" panose="02000000000000000000" pitchFamily="2" charset="0"/>
              </a:rPr>
              <a:t>Dosbarth</a:t>
            </a:r>
            <a:r>
              <a:rPr lang="en-GB" sz="11500" kern="1200">
                <a:solidFill>
                  <a:srgbClr val="FF0000"/>
                </a:solidFill>
                <a:latin typeface="Twinkl Precursive" panose="02000000000000000000" pitchFamily="2" charset="0"/>
              </a:rPr>
              <a:t> Mr Brooks and Mrs Evans</a:t>
            </a:r>
            <a:endParaRPr lang="en-GB" sz="20800">
              <a:solidFill>
                <a:srgbClr val="FF0000"/>
              </a:solidFill>
              <a:latin typeface="Twinkl Precursive" panose="02000000000000000000" pitchFamily="2" charset="0"/>
            </a:endParaRPr>
          </a:p>
        </p:txBody>
      </p:sp>
      <p:sp>
        <p:nvSpPr>
          <p:cNvPr id="4" name="Subtitle 2">
            <a:extLst>
              <a:ext uri="{FF2B5EF4-FFF2-40B4-BE49-F238E27FC236}">
                <a16:creationId xmlns:a16="http://schemas.microsoft.com/office/drawing/2014/main" id="{14EF9307-D9A6-2F45-3B93-A60DB5EB35ED}"/>
              </a:ext>
            </a:extLst>
          </p:cNvPr>
          <p:cNvSpPr txBox="1">
            <a:spLocks/>
          </p:cNvSpPr>
          <p:nvPr/>
        </p:nvSpPr>
        <p:spPr>
          <a:xfrm>
            <a:off x="796966" y="5450940"/>
            <a:ext cx="9012457" cy="217065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defTabSz="658368">
              <a:spcBef>
                <a:spcPts val="720"/>
              </a:spcBef>
            </a:pPr>
            <a:endParaRPr lang="en-GB" sz="1400" u="sng">
              <a:latin typeface="Twinkl Precursive" panose="02000000000000000000" pitchFamily="2" charset="0"/>
            </a:endParaRPr>
          </a:p>
        </p:txBody>
      </p:sp>
      <p:pic>
        <p:nvPicPr>
          <p:cNvPr id="1026" name="Picture 2" descr="Clase Primary School - Swansea">
            <a:extLst>
              <a:ext uri="{FF2B5EF4-FFF2-40B4-BE49-F238E27FC236}">
                <a16:creationId xmlns:a16="http://schemas.microsoft.com/office/drawing/2014/main" id="{DAEBC994-A466-4A38-A9FF-61445997A7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04243" y="1315247"/>
            <a:ext cx="2133930" cy="2133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789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1039394" y="5532437"/>
            <a:ext cx="5721484" cy="1325563"/>
          </a:xfrm>
        </p:spPr>
        <p:txBody>
          <a:bodyPr>
            <a:normAutofit/>
          </a:bodyPr>
          <a:lstStyle/>
          <a:p>
            <a:r>
              <a:rPr lang="en-GB" b="1">
                <a:latin typeface="Twinkl Precursive" panose="02000000000000000000" pitchFamily="2" charset="0"/>
              </a:rPr>
              <a:t>Mrs Evans</a:t>
            </a:r>
          </a:p>
        </p:txBody>
      </p:sp>
      <p:sp>
        <p:nvSpPr>
          <p:cNvPr id="3" name="Content Placeholder 2"/>
          <p:cNvSpPr>
            <a:spLocks noGrp="1"/>
          </p:cNvSpPr>
          <p:nvPr>
            <p:ph idx="1"/>
          </p:nvPr>
        </p:nvSpPr>
        <p:spPr>
          <a:xfrm>
            <a:off x="4017406" y="574766"/>
            <a:ext cx="7299701" cy="6082324"/>
          </a:xfrm>
        </p:spPr>
        <p:txBody>
          <a:bodyPr vert="horz" lIns="91440" tIns="45720" rIns="91440" bIns="45720" rtlCol="0" anchor="t">
            <a:normAutofit/>
          </a:bodyPr>
          <a:lstStyle/>
          <a:p>
            <a:pPr>
              <a:lnSpc>
                <a:spcPct val="110000"/>
              </a:lnSpc>
              <a:buFont typeface="Wingdings" panose="05000000000000000000" pitchFamily="2" charset="2"/>
              <a:buChar char="ü"/>
            </a:pPr>
            <a:r>
              <a:rPr lang="en-GB"/>
              <a:t>I will be your teacher. </a:t>
            </a:r>
          </a:p>
          <a:p>
            <a:pPr>
              <a:lnSpc>
                <a:spcPct val="110000"/>
              </a:lnSpc>
              <a:buFont typeface="Wingdings" panose="05000000000000000000" pitchFamily="2" charset="2"/>
              <a:buChar char="ü"/>
            </a:pPr>
            <a:r>
              <a:rPr lang="en-GB"/>
              <a:t>I love to go for walks on the beach! </a:t>
            </a:r>
          </a:p>
          <a:p>
            <a:pPr>
              <a:lnSpc>
                <a:spcPct val="110000"/>
              </a:lnSpc>
              <a:buFont typeface="Wingdings" panose="05000000000000000000" pitchFamily="2" charset="2"/>
              <a:buChar char="ü"/>
            </a:pPr>
            <a:r>
              <a:rPr lang="en-GB"/>
              <a:t>I really enjoy outdoor learning.</a:t>
            </a:r>
          </a:p>
          <a:p>
            <a:pPr marL="0" indent="0">
              <a:lnSpc>
                <a:spcPct val="110000"/>
              </a:lnSpc>
              <a:buNone/>
            </a:pPr>
            <a:endParaRPr lang="en-GB"/>
          </a:p>
          <a:p>
            <a:pPr>
              <a:lnSpc>
                <a:spcPct val="110000"/>
              </a:lnSpc>
              <a:buFont typeface="Wingdings" panose="05000000000000000000" pitchFamily="2" charset="2"/>
              <a:buChar char="ü"/>
            </a:pPr>
            <a:r>
              <a:rPr lang="en-GB"/>
              <a:t>I will be your teacher. </a:t>
            </a:r>
          </a:p>
          <a:p>
            <a:pPr>
              <a:lnSpc>
                <a:spcPct val="110000"/>
              </a:lnSpc>
              <a:buFont typeface="Wingdings" panose="05000000000000000000" pitchFamily="2" charset="2"/>
              <a:buChar char="ü"/>
            </a:pPr>
            <a:r>
              <a:rPr lang="en-GB"/>
              <a:t>I have two cats, called Ivy &amp; Nova. </a:t>
            </a:r>
          </a:p>
          <a:p>
            <a:pPr>
              <a:lnSpc>
                <a:spcPct val="110000"/>
              </a:lnSpc>
              <a:buFont typeface="Wingdings" panose="05000000000000000000" pitchFamily="2" charset="2"/>
              <a:buChar char="ü"/>
            </a:pPr>
            <a:r>
              <a:rPr lang="en-GB"/>
              <a:t>I really enjoy teaching and like to have lots of fun, especially during our sensory sessions.</a:t>
            </a:r>
            <a:endParaRPr lang="en-GB">
              <a:latin typeface="Twinkl Cursive Unlooped Thin" panose="02000000000000000000" pitchFamily="2" charset="0"/>
            </a:endParaRPr>
          </a:p>
          <a:p>
            <a:pPr>
              <a:lnSpc>
                <a:spcPct val="110000"/>
              </a:lnSpc>
              <a:buFont typeface="Wingdings" panose="05000000000000000000" pitchFamily="2" charset="2"/>
              <a:buChar char="Ø"/>
            </a:pPr>
            <a:r>
              <a:rPr lang="en-GB">
                <a:solidFill>
                  <a:srgbClr val="FF0000"/>
                </a:solidFill>
                <a:latin typeface="Twinkl Cursive Unlooped Thin" panose="02000000000000000000" pitchFamily="2" charset="0"/>
              </a:rPr>
              <a:t>What do you like doing in school?</a:t>
            </a:r>
          </a:p>
          <a:p>
            <a:pPr>
              <a:lnSpc>
                <a:spcPct val="110000"/>
              </a:lnSpc>
              <a:buFont typeface="Wingdings" panose="05000000000000000000" pitchFamily="2" charset="2"/>
              <a:buChar char="Ø"/>
            </a:pPr>
            <a:r>
              <a:rPr lang="en-GB">
                <a:solidFill>
                  <a:srgbClr val="FF0000"/>
                </a:solidFill>
                <a:latin typeface="Twinkl Cursive Unlooped Thin" panose="02000000000000000000" pitchFamily="2" charset="0"/>
              </a:rPr>
              <a:t>Who lives in your house?</a:t>
            </a:r>
          </a:p>
          <a:p>
            <a:pPr marL="0" indent="0">
              <a:lnSpc>
                <a:spcPct val="110000"/>
              </a:lnSpc>
              <a:buNone/>
            </a:pPr>
            <a:endParaRPr lang="en-GB">
              <a:latin typeface="Twinkl Cursive Unlooped Thin" panose="02000000000000000000" pitchFamily="2" charset="0"/>
            </a:endParaRPr>
          </a:p>
        </p:txBody>
      </p:sp>
      <p:sp>
        <p:nvSpPr>
          <p:cNvPr id="7" name="Title 1"/>
          <p:cNvSpPr txBox="1">
            <a:spLocks/>
          </p:cNvSpPr>
          <p:nvPr/>
        </p:nvSpPr>
        <p:spPr>
          <a:xfrm>
            <a:off x="943344" y="2070323"/>
            <a:ext cx="572148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a:latin typeface="Twinkl Precursive" panose="02000000000000000000" pitchFamily="2" charset="0"/>
              </a:rPr>
              <a:t>Mr Brooks</a:t>
            </a:r>
          </a:p>
        </p:txBody>
      </p:sp>
      <p:pic>
        <p:nvPicPr>
          <p:cNvPr id="4" name="Picture 3">
            <a:extLst>
              <a:ext uri="{FF2B5EF4-FFF2-40B4-BE49-F238E27FC236}">
                <a16:creationId xmlns:a16="http://schemas.microsoft.com/office/drawing/2014/main" id="{59C755A3-73B0-4A1B-A84D-D01221D49E06}"/>
              </a:ext>
            </a:extLst>
          </p:cNvPr>
          <p:cNvPicPr>
            <a:picLocks noChangeAspect="1"/>
          </p:cNvPicPr>
          <p:nvPr/>
        </p:nvPicPr>
        <p:blipFill>
          <a:blip r:embed="rId2"/>
          <a:stretch>
            <a:fillRect/>
          </a:stretch>
        </p:blipFill>
        <p:spPr>
          <a:xfrm>
            <a:off x="1232306" y="225301"/>
            <a:ext cx="1951445" cy="2107081"/>
          </a:xfrm>
          <a:prstGeom prst="rect">
            <a:avLst/>
          </a:prstGeom>
        </p:spPr>
      </p:pic>
      <p:pic>
        <p:nvPicPr>
          <p:cNvPr id="5" name="Picture 4">
            <a:extLst>
              <a:ext uri="{FF2B5EF4-FFF2-40B4-BE49-F238E27FC236}">
                <a16:creationId xmlns:a16="http://schemas.microsoft.com/office/drawing/2014/main" id="{BACE933F-E270-4E27-B31D-DC118FFC71EF}"/>
              </a:ext>
            </a:extLst>
          </p:cNvPr>
          <p:cNvPicPr>
            <a:picLocks noChangeAspect="1"/>
          </p:cNvPicPr>
          <p:nvPr/>
        </p:nvPicPr>
        <p:blipFill>
          <a:blip r:embed="rId3"/>
          <a:stretch>
            <a:fillRect/>
          </a:stretch>
        </p:blipFill>
        <p:spPr>
          <a:xfrm>
            <a:off x="1232306" y="3361722"/>
            <a:ext cx="2049469" cy="2327793"/>
          </a:xfrm>
          <a:prstGeom prst="rect">
            <a:avLst/>
          </a:prstGeom>
        </p:spPr>
      </p:pic>
    </p:spTree>
    <p:extLst>
      <p:ext uri="{BB962C8B-B14F-4D97-AF65-F5344CB8AC3E}">
        <p14:creationId xmlns:p14="http://schemas.microsoft.com/office/powerpoint/2010/main" val="4914633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97143" y="926298"/>
            <a:ext cx="3719076" cy="5296587"/>
          </a:xfrm>
        </p:spPr>
        <p:txBody>
          <a:bodyPr vert="horz" lIns="91440" tIns="45720" rIns="91440" bIns="45720" rtlCol="0" anchor="ctr">
            <a:normAutofit/>
          </a:bodyPr>
          <a:lstStyle/>
          <a:p>
            <a:r>
              <a:rPr lang="en-US" sz="2800" kern="1200">
                <a:latin typeface="Twinkl Cursive Unlooped Thin"/>
              </a:rPr>
              <a:t>Our Teaching Assistants in our class are: Miss </a:t>
            </a:r>
            <a:r>
              <a:rPr lang="en-US" sz="2800">
                <a:latin typeface="Twinkl Cursive Unlooped Thin"/>
              </a:rPr>
              <a:t>Simons</a:t>
            </a:r>
            <a:r>
              <a:rPr lang="en-US" sz="2800" kern="1200">
                <a:latin typeface="Twinkl Cursive Unlooped Thin"/>
              </a:rPr>
              <a:t>, Miss Ward, Miss </a:t>
            </a:r>
            <a:r>
              <a:rPr lang="en-US" sz="2800">
                <a:latin typeface="Twinkl Cursive Unlooped Thin"/>
              </a:rPr>
              <a:t>Evans, Miss Salisbury and </a:t>
            </a:r>
            <a:r>
              <a:rPr lang="en-US" sz="2800" err="1">
                <a:latin typeface="Twinkl Cursive Unlooped Thin"/>
              </a:rPr>
              <a:t>Ms</a:t>
            </a:r>
            <a:r>
              <a:rPr lang="en-US" sz="2800">
                <a:latin typeface="Twinkl Cursive Unlooped Thin"/>
              </a:rPr>
              <a:t> Botto</a:t>
            </a:r>
            <a:r>
              <a:rPr lang="en-US" sz="2800" kern="1200">
                <a:latin typeface="Twinkl Cursive Unlooped Thin"/>
              </a:rPr>
              <a:t>. They will be helping us with our learning. You will see them in the classroom and on the yard. They will come with us on trips too.</a:t>
            </a:r>
          </a:p>
        </p:txBody>
      </p:sp>
      <p:sp>
        <p:nvSpPr>
          <p:cNvPr id="45" name="Arc 44">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TextBox 16">
            <a:extLst>
              <a:ext uri="{FF2B5EF4-FFF2-40B4-BE49-F238E27FC236}">
                <a16:creationId xmlns:a16="http://schemas.microsoft.com/office/drawing/2014/main" id="{6B662BD3-BBC8-ABC7-9668-FA957306A9B2}"/>
              </a:ext>
            </a:extLst>
          </p:cNvPr>
          <p:cNvSpPr txBox="1"/>
          <p:nvPr/>
        </p:nvSpPr>
        <p:spPr>
          <a:xfrm>
            <a:off x="5267691" y="5931702"/>
            <a:ext cx="2304503" cy="480131"/>
          </a:xfrm>
          <a:prstGeom prst="rect">
            <a:avLst/>
          </a:prstGeom>
          <a:noFill/>
        </p:spPr>
        <p:txBody>
          <a:bodyPr wrap="square" lIns="91440" tIns="45720" rIns="91440" bIns="45720" rtlCol="0" anchor="t">
            <a:spAutoFit/>
          </a:bodyPr>
          <a:lstStyle/>
          <a:p>
            <a:pPr algn="ctr" defTabSz="640080">
              <a:spcAft>
                <a:spcPts val="600"/>
              </a:spcAft>
            </a:pPr>
            <a:r>
              <a:rPr lang="en-GB" sz="2500" kern="1200">
                <a:latin typeface="Twinkl Precursive"/>
              </a:rPr>
              <a:t>Miss </a:t>
            </a:r>
            <a:r>
              <a:rPr lang="en-GB" sz="2500">
                <a:latin typeface="Twinkl Precursive"/>
              </a:rPr>
              <a:t>Salisbury</a:t>
            </a:r>
            <a:endParaRPr lang="en-GB" sz="3600">
              <a:latin typeface="Twinkl Precursive" panose="02000000000000000000" pitchFamily="2" charset="0"/>
            </a:endParaRPr>
          </a:p>
        </p:txBody>
      </p:sp>
      <p:sp>
        <p:nvSpPr>
          <p:cNvPr id="25" name="TextBox 24">
            <a:extLst>
              <a:ext uri="{FF2B5EF4-FFF2-40B4-BE49-F238E27FC236}">
                <a16:creationId xmlns:a16="http://schemas.microsoft.com/office/drawing/2014/main" id="{C6142882-992A-6BE6-37BC-7F1C26B4E12E}"/>
              </a:ext>
            </a:extLst>
          </p:cNvPr>
          <p:cNvSpPr txBox="1"/>
          <p:nvPr/>
        </p:nvSpPr>
        <p:spPr>
          <a:xfrm>
            <a:off x="8498482" y="5931702"/>
            <a:ext cx="2304503" cy="480131"/>
          </a:xfrm>
          <a:prstGeom prst="rect">
            <a:avLst/>
          </a:prstGeom>
          <a:noFill/>
        </p:spPr>
        <p:txBody>
          <a:bodyPr wrap="square" rtlCol="0">
            <a:spAutoFit/>
          </a:bodyPr>
          <a:lstStyle/>
          <a:p>
            <a:pPr algn="ctr" defTabSz="640080">
              <a:spcAft>
                <a:spcPts val="600"/>
              </a:spcAft>
            </a:pPr>
            <a:r>
              <a:rPr lang="en-GB" sz="2520" kern="1200">
                <a:solidFill>
                  <a:schemeClr val="tx1"/>
                </a:solidFill>
                <a:latin typeface="Twinkl Precursive" panose="02000000000000000000" pitchFamily="2" charset="0"/>
                <a:ea typeface="+mn-ea"/>
                <a:cs typeface="+mn-cs"/>
              </a:rPr>
              <a:t>Mrs </a:t>
            </a:r>
            <a:r>
              <a:rPr lang="en-GB" sz="2520" kern="1200" err="1">
                <a:solidFill>
                  <a:schemeClr val="tx1"/>
                </a:solidFill>
                <a:latin typeface="Twinkl Precursive" panose="02000000000000000000" pitchFamily="2" charset="0"/>
                <a:ea typeface="+mn-ea"/>
                <a:cs typeface="+mn-cs"/>
              </a:rPr>
              <a:t>Botto</a:t>
            </a:r>
            <a:endParaRPr lang="en-GB" sz="3600">
              <a:latin typeface="Twinkl Precursive" panose="02000000000000000000" pitchFamily="2" charset="0"/>
            </a:endParaRPr>
          </a:p>
        </p:txBody>
      </p:sp>
      <p:sp>
        <p:nvSpPr>
          <p:cNvPr id="11" name="TextBox 10">
            <a:extLst>
              <a:ext uri="{FF2B5EF4-FFF2-40B4-BE49-F238E27FC236}">
                <a16:creationId xmlns:a16="http://schemas.microsoft.com/office/drawing/2014/main" id="{C6142882-992A-6BE6-37BC-7F1C26B4E12E}"/>
              </a:ext>
            </a:extLst>
          </p:cNvPr>
          <p:cNvSpPr txBox="1"/>
          <p:nvPr/>
        </p:nvSpPr>
        <p:spPr>
          <a:xfrm>
            <a:off x="9272211" y="3121927"/>
            <a:ext cx="2304503" cy="480131"/>
          </a:xfrm>
          <a:prstGeom prst="rect">
            <a:avLst/>
          </a:prstGeom>
          <a:noFill/>
        </p:spPr>
        <p:txBody>
          <a:bodyPr wrap="square" lIns="91440" tIns="45720" rIns="91440" bIns="45720" rtlCol="0" anchor="t">
            <a:spAutoFit/>
          </a:bodyPr>
          <a:lstStyle/>
          <a:p>
            <a:pPr algn="ctr" defTabSz="640080">
              <a:spcAft>
                <a:spcPts val="600"/>
              </a:spcAft>
            </a:pPr>
            <a:r>
              <a:rPr lang="en-GB" sz="2500" kern="1200">
                <a:latin typeface="Twinkl Precursive"/>
              </a:rPr>
              <a:t>Miss </a:t>
            </a:r>
            <a:r>
              <a:rPr lang="en-GB" sz="2500">
                <a:latin typeface="Twinkl Precursive"/>
              </a:rPr>
              <a:t>Evans</a:t>
            </a:r>
            <a:endParaRPr lang="en-GB" sz="3600">
              <a:latin typeface="Twinkl Precursive" panose="02000000000000000000" pitchFamily="2" charset="0"/>
            </a:endParaRPr>
          </a:p>
        </p:txBody>
      </p:sp>
      <p:sp>
        <p:nvSpPr>
          <p:cNvPr id="12" name="TextBox 11">
            <a:extLst>
              <a:ext uri="{FF2B5EF4-FFF2-40B4-BE49-F238E27FC236}">
                <a16:creationId xmlns:a16="http://schemas.microsoft.com/office/drawing/2014/main" id="{6B662BD3-BBC8-ABC7-9668-FA957306A9B2}"/>
              </a:ext>
            </a:extLst>
          </p:cNvPr>
          <p:cNvSpPr txBox="1"/>
          <p:nvPr/>
        </p:nvSpPr>
        <p:spPr>
          <a:xfrm>
            <a:off x="3833171" y="3226232"/>
            <a:ext cx="2304503" cy="480131"/>
          </a:xfrm>
          <a:prstGeom prst="rect">
            <a:avLst/>
          </a:prstGeom>
          <a:noFill/>
        </p:spPr>
        <p:txBody>
          <a:bodyPr wrap="square" rtlCol="0">
            <a:spAutoFit/>
          </a:bodyPr>
          <a:lstStyle/>
          <a:p>
            <a:pPr algn="ctr" defTabSz="640080">
              <a:spcAft>
                <a:spcPts val="600"/>
              </a:spcAft>
            </a:pPr>
            <a:r>
              <a:rPr lang="en-GB" sz="2520" kern="1200">
                <a:solidFill>
                  <a:schemeClr val="tx1"/>
                </a:solidFill>
                <a:latin typeface="Twinkl Precursive" panose="02000000000000000000" pitchFamily="2" charset="0"/>
                <a:ea typeface="+mn-ea"/>
                <a:cs typeface="+mn-cs"/>
              </a:rPr>
              <a:t>Miss Ward</a:t>
            </a:r>
            <a:endParaRPr lang="en-GB" sz="3600">
              <a:latin typeface="Twinkl Precursive" panose="02000000000000000000" pitchFamily="2" charset="0"/>
            </a:endParaRPr>
          </a:p>
        </p:txBody>
      </p:sp>
      <p:sp>
        <p:nvSpPr>
          <p:cNvPr id="13" name="TextBox 12">
            <a:extLst>
              <a:ext uri="{FF2B5EF4-FFF2-40B4-BE49-F238E27FC236}">
                <a16:creationId xmlns:a16="http://schemas.microsoft.com/office/drawing/2014/main" id="{6B662BD3-BBC8-ABC7-9668-FA957306A9B2}"/>
              </a:ext>
            </a:extLst>
          </p:cNvPr>
          <p:cNvSpPr txBox="1"/>
          <p:nvPr/>
        </p:nvSpPr>
        <p:spPr>
          <a:xfrm>
            <a:off x="6435385" y="3188934"/>
            <a:ext cx="2304503" cy="480131"/>
          </a:xfrm>
          <a:prstGeom prst="rect">
            <a:avLst/>
          </a:prstGeom>
          <a:noFill/>
        </p:spPr>
        <p:txBody>
          <a:bodyPr wrap="square" lIns="91440" tIns="45720" rIns="91440" bIns="45720" rtlCol="0" anchor="t">
            <a:spAutoFit/>
          </a:bodyPr>
          <a:lstStyle/>
          <a:p>
            <a:pPr algn="ctr" defTabSz="640080">
              <a:spcAft>
                <a:spcPts val="600"/>
              </a:spcAft>
            </a:pPr>
            <a:r>
              <a:rPr lang="en-GB" sz="2500" kern="1200">
                <a:latin typeface="Twinkl Precursive"/>
              </a:rPr>
              <a:t>Miss </a:t>
            </a:r>
            <a:r>
              <a:rPr lang="en-GB" sz="2500">
                <a:latin typeface="Twinkl Precursive"/>
              </a:rPr>
              <a:t>Simons</a:t>
            </a:r>
            <a:endParaRPr lang="en-GB" sz="3600">
              <a:latin typeface="Twinkl Precursive" panose="02000000000000000000" pitchFamily="2" charset="0"/>
            </a:endParaRPr>
          </a:p>
        </p:txBody>
      </p:sp>
      <p:pic>
        <p:nvPicPr>
          <p:cNvPr id="5" name="Picture 4">
            <a:extLst>
              <a:ext uri="{FF2B5EF4-FFF2-40B4-BE49-F238E27FC236}">
                <a16:creationId xmlns:a16="http://schemas.microsoft.com/office/drawing/2014/main" id="{26EB7ADA-2794-439F-8097-787A1F98F147}"/>
              </a:ext>
            </a:extLst>
          </p:cNvPr>
          <p:cNvPicPr>
            <a:picLocks noChangeAspect="1"/>
          </p:cNvPicPr>
          <p:nvPr/>
        </p:nvPicPr>
        <p:blipFill>
          <a:blip r:embed="rId2"/>
          <a:stretch>
            <a:fillRect/>
          </a:stretch>
        </p:blipFill>
        <p:spPr>
          <a:xfrm>
            <a:off x="8740090" y="3849725"/>
            <a:ext cx="1691889" cy="1954303"/>
          </a:xfrm>
          <a:prstGeom prst="rect">
            <a:avLst/>
          </a:prstGeom>
        </p:spPr>
      </p:pic>
      <p:pic>
        <p:nvPicPr>
          <p:cNvPr id="8" name="Picture 7" descr="A person with blonde hair and earrings&#10;&#10;Description automatically generated">
            <a:extLst>
              <a:ext uri="{FF2B5EF4-FFF2-40B4-BE49-F238E27FC236}">
                <a16:creationId xmlns:a16="http://schemas.microsoft.com/office/drawing/2014/main" id="{E0F9CC59-00DC-A7E1-40E7-62ED12297002}"/>
              </a:ext>
            </a:extLst>
          </p:cNvPr>
          <p:cNvPicPr>
            <a:picLocks noChangeAspect="1"/>
          </p:cNvPicPr>
          <p:nvPr/>
        </p:nvPicPr>
        <p:blipFill>
          <a:blip r:embed="rId3"/>
          <a:stretch>
            <a:fillRect/>
          </a:stretch>
        </p:blipFill>
        <p:spPr>
          <a:xfrm>
            <a:off x="4251343" y="1130427"/>
            <a:ext cx="1409593" cy="2106017"/>
          </a:xfrm>
          <a:prstGeom prst="rect">
            <a:avLst/>
          </a:prstGeom>
        </p:spPr>
      </p:pic>
      <p:pic>
        <p:nvPicPr>
          <p:cNvPr id="9" name="Picture 8" descr="A person smiling at the camera&#10;&#10;AI-generated content may be incorrect.">
            <a:extLst>
              <a:ext uri="{FF2B5EF4-FFF2-40B4-BE49-F238E27FC236}">
                <a16:creationId xmlns:a16="http://schemas.microsoft.com/office/drawing/2014/main" id="{439E04DE-71B4-9B37-10DA-62F4B7E4424B}"/>
              </a:ext>
            </a:extLst>
          </p:cNvPr>
          <p:cNvPicPr>
            <a:picLocks noChangeAspect="1"/>
          </p:cNvPicPr>
          <p:nvPr/>
        </p:nvPicPr>
        <p:blipFill>
          <a:blip r:embed="rId4"/>
          <a:stretch>
            <a:fillRect/>
          </a:stretch>
        </p:blipFill>
        <p:spPr>
          <a:xfrm>
            <a:off x="9394077" y="1301780"/>
            <a:ext cx="1915243" cy="1824666"/>
          </a:xfrm>
          <a:prstGeom prst="rect">
            <a:avLst/>
          </a:prstGeom>
        </p:spPr>
      </p:pic>
      <p:pic>
        <p:nvPicPr>
          <p:cNvPr id="10" name="Picture 9" descr="A person in a graduation gown&#10;&#10;AI-generated content may be incorrect.">
            <a:extLst>
              <a:ext uri="{FF2B5EF4-FFF2-40B4-BE49-F238E27FC236}">
                <a16:creationId xmlns:a16="http://schemas.microsoft.com/office/drawing/2014/main" id="{D9440E33-9B70-3EB5-DC7B-6F618863C2DB}"/>
              </a:ext>
            </a:extLst>
          </p:cNvPr>
          <p:cNvPicPr>
            <a:picLocks noChangeAspect="1"/>
          </p:cNvPicPr>
          <p:nvPr/>
        </p:nvPicPr>
        <p:blipFill>
          <a:blip r:embed="rId5"/>
          <a:stretch>
            <a:fillRect/>
          </a:stretch>
        </p:blipFill>
        <p:spPr>
          <a:xfrm>
            <a:off x="6614483" y="1315888"/>
            <a:ext cx="1939146" cy="1882715"/>
          </a:xfrm>
          <a:prstGeom prst="rect">
            <a:avLst/>
          </a:prstGeom>
        </p:spPr>
      </p:pic>
      <p:pic>
        <p:nvPicPr>
          <p:cNvPr id="3" name="Picture 2" descr="A person smiling at camera&#10;&#10;AI-generated content may be incorrect.">
            <a:extLst>
              <a:ext uri="{FF2B5EF4-FFF2-40B4-BE49-F238E27FC236}">
                <a16:creationId xmlns:a16="http://schemas.microsoft.com/office/drawing/2014/main" id="{FECE96F8-B115-D374-A4F2-1C8646DA9033}"/>
              </a:ext>
            </a:extLst>
          </p:cNvPr>
          <p:cNvPicPr>
            <a:picLocks noChangeAspect="1"/>
          </p:cNvPicPr>
          <p:nvPr/>
        </p:nvPicPr>
        <p:blipFill>
          <a:blip r:embed="rId6"/>
          <a:srcRect l="140" t="129" r="-690" b="24816"/>
          <a:stretch>
            <a:fillRect/>
          </a:stretch>
        </p:blipFill>
        <p:spPr>
          <a:xfrm>
            <a:off x="5555000" y="3844177"/>
            <a:ext cx="2105760" cy="2014937"/>
          </a:xfrm>
          <a:prstGeom prst="rect">
            <a:avLst/>
          </a:prstGeom>
        </p:spPr>
      </p:pic>
    </p:spTree>
    <p:extLst>
      <p:ext uri="{BB962C8B-B14F-4D97-AF65-F5344CB8AC3E}">
        <p14:creationId xmlns:p14="http://schemas.microsoft.com/office/powerpoint/2010/main" val="918525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20">
            <a:extLst>
              <a:ext uri="{FF2B5EF4-FFF2-40B4-BE49-F238E27FC236}">
                <a16:creationId xmlns:a16="http://schemas.microsoft.com/office/drawing/2014/main" id="{043017B7-DB56-477D-A4AE-8EC1B3C99C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494025" y="3862958"/>
            <a:ext cx="4171994" cy="2429777"/>
          </a:xfrm>
        </p:spPr>
        <p:txBody>
          <a:bodyPr vert="horz" lIns="91440" tIns="45720" rIns="91440" bIns="45720" rtlCol="0" anchor="b">
            <a:noAutofit/>
          </a:bodyPr>
          <a:lstStyle/>
          <a:p>
            <a:pPr algn="ctr"/>
            <a:r>
              <a:rPr lang="en-US" sz="5400">
                <a:latin typeface="Twinkl Cursive Unlooped Thin"/>
              </a:rPr>
              <a:t>This is where you come in in the morning.</a:t>
            </a:r>
            <a:br>
              <a:rPr lang="en-US" sz="5400">
                <a:latin typeface="Twinkl Cursive Unlooped Thin" panose="02000000000000000000" pitchFamily="2" charset="0"/>
              </a:rPr>
            </a:br>
            <a:br>
              <a:rPr lang="en-US" sz="5400">
                <a:latin typeface="Twinkl Cursive Unlooped Thin" panose="02000000000000000000" pitchFamily="2" charset="0"/>
              </a:rPr>
            </a:br>
            <a:endParaRPr lang="en-US" sz="5400">
              <a:latin typeface="Twinkl Cursive Unlooped Thin" panose="02000000000000000000" pitchFamily="2" charset="0"/>
            </a:endParaRPr>
          </a:p>
        </p:txBody>
      </p:sp>
      <p:grpSp>
        <p:nvGrpSpPr>
          <p:cNvPr id="19" name="Group 22">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218698" y="2733627"/>
            <a:ext cx="1340409" cy="5777807"/>
            <a:chOff x="329184" y="2"/>
            <a:chExt cx="524256" cy="5777807"/>
          </a:xfrm>
        </p:grpSpPr>
        <p:cxnSp>
          <p:nvCxnSpPr>
            <p:cNvPr id="24" name="Straight Connector 23">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2"/>
              <a:ext cx="524256" cy="566677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26">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372533"/>
            <a:ext cx="6116779" cy="606872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5288933-1FE6-4E8B-B1F9-C9889ABCE823}"/>
              </a:ext>
            </a:extLst>
          </p:cNvPr>
          <p:cNvPicPr>
            <a:picLocks noChangeAspect="1"/>
          </p:cNvPicPr>
          <p:nvPr/>
        </p:nvPicPr>
        <p:blipFill>
          <a:blip r:embed="rId2"/>
          <a:stretch>
            <a:fillRect/>
          </a:stretch>
        </p:blipFill>
        <p:spPr>
          <a:xfrm>
            <a:off x="1224255" y="157487"/>
            <a:ext cx="5583406" cy="6144145"/>
          </a:xfrm>
          <a:prstGeom prst="rect">
            <a:avLst/>
          </a:prstGeom>
        </p:spPr>
      </p:pic>
    </p:spTree>
    <p:extLst>
      <p:ext uri="{BB962C8B-B14F-4D97-AF65-F5344CB8AC3E}">
        <p14:creationId xmlns:p14="http://schemas.microsoft.com/office/powerpoint/2010/main" val="127569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928F64C6-FE22-4FC1-A763-DFCC51481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261224" y="4577975"/>
            <a:ext cx="7539349" cy="1899827"/>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4603468" y="4741948"/>
            <a:ext cx="6829520" cy="862031"/>
          </a:xfrm>
        </p:spPr>
        <p:txBody>
          <a:bodyPr vert="horz" lIns="91440" tIns="45720" rIns="91440" bIns="45720" rtlCol="0" anchor="b">
            <a:normAutofit/>
          </a:bodyPr>
          <a:lstStyle/>
          <a:p>
            <a:r>
              <a:rPr lang="en-US" sz="4000" kern="1200">
                <a:solidFill>
                  <a:srgbClr val="FFFFFF"/>
                </a:solidFill>
                <a:latin typeface="+mj-lt"/>
                <a:ea typeface="+mj-ea"/>
                <a:cs typeface="+mj-cs"/>
              </a:rPr>
              <a:t>This is where we learn.</a:t>
            </a:r>
          </a:p>
        </p:txBody>
      </p:sp>
      <p:pic>
        <p:nvPicPr>
          <p:cNvPr id="3" name="Picture 2">
            <a:extLst>
              <a:ext uri="{FF2B5EF4-FFF2-40B4-BE49-F238E27FC236}">
                <a16:creationId xmlns:a16="http://schemas.microsoft.com/office/drawing/2014/main" id="{AA299100-9DFC-7D10-B53A-43E503FB1AC7}"/>
              </a:ext>
            </a:extLst>
          </p:cNvPr>
          <p:cNvPicPr>
            <a:picLocks noChangeAspect="1"/>
          </p:cNvPicPr>
          <p:nvPr/>
        </p:nvPicPr>
        <p:blipFill>
          <a:blip r:embed="rId2"/>
          <a:srcRect l="5292" r="34271"/>
          <a:stretch>
            <a:fillRect/>
          </a:stretch>
        </p:blipFill>
        <p:spPr>
          <a:xfrm>
            <a:off x="307840" y="321732"/>
            <a:ext cx="3793472" cy="4111323"/>
          </a:xfrm>
          <a:prstGeom prst="rect">
            <a:avLst/>
          </a:prstGeom>
        </p:spPr>
      </p:pic>
      <p:pic>
        <p:nvPicPr>
          <p:cNvPr id="5" name="Picture 4">
            <a:extLst>
              <a:ext uri="{FF2B5EF4-FFF2-40B4-BE49-F238E27FC236}">
                <a16:creationId xmlns:a16="http://schemas.microsoft.com/office/drawing/2014/main" id="{23CC5B28-345D-49E5-B2AA-0C06F3F62A9E}"/>
              </a:ext>
            </a:extLst>
          </p:cNvPr>
          <p:cNvPicPr>
            <a:picLocks noChangeAspect="1"/>
          </p:cNvPicPr>
          <p:nvPr/>
        </p:nvPicPr>
        <p:blipFill>
          <a:blip r:embed="rId3"/>
          <a:srcRect t="14484" r="1" b="9884"/>
          <a:stretch>
            <a:fillRect/>
          </a:stretch>
        </p:blipFill>
        <p:spPr>
          <a:xfrm>
            <a:off x="4194959" y="321734"/>
            <a:ext cx="3797570" cy="2010551"/>
          </a:xfrm>
          <a:prstGeom prst="rect">
            <a:avLst/>
          </a:prstGeom>
        </p:spPr>
      </p:pic>
      <p:pic>
        <p:nvPicPr>
          <p:cNvPr id="4" name="Picture 3" descr="A room with a television and tables&#10;&#10;AI-generated content may be incorrect.">
            <a:extLst>
              <a:ext uri="{FF2B5EF4-FFF2-40B4-BE49-F238E27FC236}">
                <a16:creationId xmlns:a16="http://schemas.microsoft.com/office/drawing/2014/main" id="{C18EF0D9-EF3F-2CE1-0F3C-DAD09D491AAC}"/>
              </a:ext>
            </a:extLst>
          </p:cNvPr>
          <p:cNvPicPr>
            <a:picLocks noChangeAspect="1"/>
          </p:cNvPicPr>
          <p:nvPr/>
        </p:nvPicPr>
        <p:blipFill>
          <a:blip r:embed="rId4"/>
          <a:srcRect t="19013" r="1" b="9031"/>
          <a:stretch>
            <a:fillRect/>
          </a:stretch>
        </p:blipFill>
        <p:spPr>
          <a:xfrm>
            <a:off x="4190180" y="2422097"/>
            <a:ext cx="3794760" cy="2013804"/>
          </a:xfrm>
          <a:prstGeom prst="rect">
            <a:avLst/>
          </a:prstGeom>
        </p:spPr>
      </p:pic>
      <p:pic>
        <p:nvPicPr>
          <p:cNvPr id="7" name="Picture 6">
            <a:extLst>
              <a:ext uri="{FF2B5EF4-FFF2-40B4-BE49-F238E27FC236}">
                <a16:creationId xmlns:a16="http://schemas.microsoft.com/office/drawing/2014/main" id="{81953137-12C2-42F5-94ED-2B32F65A5D28}"/>
              </a:ext>
            </a:extLst>
          </p:cNvPr>
          <p:cNvPicPr>
            <a:picLocks noChangeAspect="1"/>
          </p:cNvPicPr>
          <p:nvPr/>
        </p:nvPicPr>
        <p:blipFill>
          <a:blip r:embed="rId5"/>
          <a:srcRect t="16918" r="-2" b="-2"/>
          <a:stretch>
            <a:fillRect/>
          </a:stretch>
        </p:blipFill>
        <p:spPr>
          <a:xfrm>
            <a:off x="8086176" y="321733"/>
            <a:ext cx="3797984" cy="4111321"/>
          </a:xfrm>
          <a:prstGeom prst="rect">
            <a:avLst/>
          </a:prstGeom>
        </p:spPr>
      </p:pic>
      <p:pic>
        <p:nvPicPr>
          <p:cNvPr id="6" name="Picture 5">
            <a:extLst>
              <a:ext uri="{FF2B5EF4-FFF2-40B4-BE49-F238E27FC236}">
                <a16:creationId xmlns:a16="http://schemas.microsoft.com/office/drawing/2014/main" id="{713E52D8-5C16-458F-9B45-F0AF8B26E146}"/>
              </a:ext>
            </a:extLst>
          </p:cNvPr>
          <p:cNvPicPr>
            <a:picLocks noChangeAspect="1"/>
          </p:cNvPicPr>
          <p:nvPr/>
        </p:nvPicPr>
        <p:blipFill>
          <a:blip r:embed="rId6"/>
          <a:srcRect t="17503" r="1" b="22799"/>
          <a:stretch>
            <a:fillRect/>
          </a:stretch>
        </p:blipFill>
        <p:spPr>
          <a:xfrm>
            <a:off x="307840" y="4525715"/>
            <a:ext cx="3794760" cy="2010551"/>
          </a:xfrm>
          <a:prstGeom prst="rect">
            <a:avLst/>
          </a:prstGeom>
        </p:spPr>
      </p:pic>
      <p:cxnSp>
        <p:nvCxnSpPr>
          <p:cNvPr id="32" name="Straight Connector 31">
            <a:extLst>
              <a:ext uri="{FF2B5EF4-FFF2-40B4-BE49-F238E27FC236}">
                <a16:creationId xmlns:a16="http://schemas.microsoft.com/office/drawing/2014/main" id="{5C34627B-48E6-4F4D-B843-97717A86B4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19934" y="5694097"/>
            <a:ext cx="5486400" cy="0"/>
          </a:xfrm>
          <a:prstGeom prst="line">
            <a:avLst/>
          </a:prstGeom>
          <a:ln w="15875">
            <a:solidFill>
              <a:srgbClr val="D9D9D9"/>
            </a:solidFill>
          </a:ln>
        </p:spPr>
        <p:style>
          <a:lnRef idx="1">
            <a:schemeClr val="accent1"/>
          </a:lnRef>
          <a:fillRef idx="0">
            <a:schemeClr val="accent1"/>
          </a:fillRef>
          <a:effectRef idx="0">
            <a:schemeClr val="accent1"/>
          </a:effectRef>
          <a:fontRef idx="minor">
            <a:schemeClr val="tx1"/>
          </a:fontRef>
        </p:style>
      </p:cxnSp>
      <p:sp>
        <p:nvSpPr>
          <p:cNvPr id="9" name="Title 1">
            <a:extLst>
              <a:ext uri="{FF2B5EF4-FFF2-40B4-BE49-F238E27FC236}">
                <a16:creationId xmlns:a16="http://schemas.microsoft.com/office/drawing/2014/main" id="{B3239A4B-4123-0982-4258-45A5EB645B0F}"/>
              </a:ext>
            </a:extLst>
          </p:cNvPr>
          <p:cNvSpPr txBox="1">
            <a:spLocks/>
          </p:cNvSpPr>
          <p:nvPr/>
        </p:nvSpPr>
        <p:spPr>
          <a:xfrm>
            <a:off x="313264" y="192952"/>
            <a:ext cx="6829520" cy="86203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err="1">
                <a:solidFill>
                  <a:srgbClr val="FFFFFF"/>
                </a:solidFill>
              </a:rPr>
              <a:t>Mrs</a:t>
            </a:r>
            <a:r>
              <a:rPr lang="en-US" sz="4000">
                <a:solidFill>
                  <a:srgbClr val="FFFFFF"/>
                </a:solidFill>
              </a:rPr>
              <a:t> Evans' Class</a:t>
            </a:r>
            <a:endParaRPr lang="en-US"/>
          </a:p>
        </p:txBody>
      </p:sp>
      <p:sp>
        <p:nvSpPr>
          <p:cNvPr id="11" name="Title 1">
            <a:extLst>
              <a:ext uri="{FF2B5EF4-FFF2-40B4-BE49-F238E27FC236}">
                <a16:creationId xmlns:a16="http://schemas.microsoft.com/office/drawing/2014/main" id="{F804D5D4-3C58-9E81-0BCC-CC694D72CE16}"/>
              </a:ext>
            </a:extLst>
          </p:cNvPr>
          <p:cNvSpPr txBox="1">
            <a:spLocks/>
          </p:cNvSpPr>
          <p:nvPr/>
        </p:nvSpPr>
        <p:spPr>
          <a:xfrm>
            <a:off x="4281415" y="2148273"/>
            <a:ext cx="4457256" cy="862031"/>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err="1">
                <a:solidFill>
                  <a:srgbClr val="FFFFFF"/>
                </a:solidFill>
              </a:rPr>
              <a:t>Mr</a:t>
            </a:r>
            <a:r>
              <a:rPr lang="en-US" sz="4000">
                <a:solidFill>
                  <a:srgbClr val="FFFFFF"/>
                </a:solidFill>
              </a:rPr>
              <a:t> Brooks' Class</a:t>
            </a:r>
            <a:endParaRPr lang="en-US"/>
          </a:p>
        </p:txBody>
      </p:sp>
    </p:spTree>
    <p:extLst>
      <p:ext uri="{BB962C8B-B14F-4D97-AF65-F5344CB8AC3E}">
        <p14:creationId xmlns:p14="http://schemas.microsoft.com/office/powerpoint/2010/main" val="12115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9"/>
                                        </p:tgtEl>
                                        <p:attrNameLst>
                                          <p:attrName>style.visibility</p:attrName>
                                        </p:attrNameLst>
                                      </p:cBhvr>
                                      <p:to>
                                        <p:strVal val="visible"/>
                                      </p:to>
                                    </p:set>
                                    <p:animEffect transition="in" filter="fade">
                                      <p:cBhvr>
                                        <p:cTn id="10" dur="700"/>
                                        <p:tgtEl>
                                          <p:spTgt spid="9"/>
                                        </p:tgtEl>
                                      </p:cBhvr>
                                    </p:animEffect>
                                  </p:childTnLst>
                                </p:cTn>
                              </p:par>
                              <p:par>
                                <p:cTn id="11" presetID="10" presetClass="entr" presetSubtype="0" fill="hold" grpId="0" nodeType="withEffect">
                                  <p:stCondLst>
                                    <p:cond delay="1000"/>
                                  </p:stCondLst>
                                  <p:iterate>
                                    <p:tmPct val="10000"/>
                                  </p:iterate>
                                  <p:childTnLst>
                                    <p:set>
                                      <p:cBhvr>
                                        <p:cTn id="12" dur="1" fill="hold">
                                          <p:stCondLst>
                                            <p:cond delay="0"/>
                                          </p:stCondLst>
                                        </p:cTn>
                                        <p:tgtEl>
                                          <p:spTgt spid="11"/>
                                        </p:tgtEl>
                                        <p:attrNameLst>
                                          <p:attrName>style.visibility</p:attrName>
                                        </p:attrNameLst>
                                      </p:cBhvr>
                                      <p:to>
                                        <p:strVal val="visible"/>
                                      </p:to>
                                    </p:set>
                                    <p:animEffect transition="in" filter="fade">
                                      <p:cBhvr>
                                        <p:cTn id="13" dur="7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4000">
                <a:latin typeface="Twinkl Cursive Unlooped Thin" panose="02000000000000000000" pitchFamily="2" charset="0"/>
              </a:rPr>
              <a:t>We can’t wait to teach you! Have a wonderful Summer Holiday and I look forward to seeing you in September </a:t>
            </a:r>
            <a:r>
              <a:rPr lang="en-GB" sz="4000">
                <a:latin typeface="Twinkl Cursive Unlooped Thin" panose="02000000000000000000" pitchFamily="2" charset="0"/>
                <a:sym typeface="Wingdings" panose="05000000000000000000" pitchFamily="2" charset="2"/>
              </a:rPr>
              <a:t></a:t>
            </a:r>
          </a:p>
          <a:p>
            <a:pPr marL="0" indent="0" algn="ctr">
              <a:buNone/>
            </a:pPr>
            <a:endParaRPr lang="en-GB" sz="4000">
              <a:latin typeface="Twinkl Cursive Unlooped Thin" panose="02000000000000000000" pitchFamily="2" charset="0"/>
              <a:sym typeface="Wingdings" panose="05000000000000000000" pitchFamily="2" charset="2"/>
            </a:endParaRPr>
          </a:p>
          <a:p>
            <a:pPr marL="0" indent="0" algn="ctr">
              <a:buNone/>
            </a:pPr>
            <a:r>
              <a:rPr lang="en-GB" sz="4000">
                <a:latin typeface="Twinkl Cursive Unlooped Thin" panose="02000000000000000000" pitchFamily="2" charset="0"/>
                <a:sym typeface="Wingdings" panose="05000000000000000000" pitchFamily="2" charset="2"/>
              </a:rPr>
              <a:t>From </a:t>
            </a:r>
          </a:p>
          <a:p>
            <a:pPr marL="0" indent="0" algn="ctr">
              <a:buNone/>
            </a:pPr>
            <a:r>
              <a:rPr lang="en-GB" sz="4800">
                <a:latin typeface="Brittney" panose="02000505000000020004" pitchFamily="2" charset="0"/>
                <a:sym typeface="Wingdings" panose="05000000000000000000" pitchFamily="2" charset="2"/>
              </a:rPr>
              <a:t>Mrs Evans and Mr Brooks</a:t>
            </a:r>
            <a:endParaRPr lang="en-GB" sz="4800">
              <a:latin typeface="Brittney" panose="02000505000000020004" pitchFamily="2" charset="0"/>
            </a:endParaRPr>
          </a:p>
        </p:txBody>
      </p:sp>
    </p:spTree>
    <p:extLst>
      <p:ext uri="{BB962C8B-B14F-4D97-AF65-F5344CB8AC3E}">
        <p14:creationId xmlns:p14="http://schemas.microsoft.com/office/powerpoint/2010/main" val="38692834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14b0bdef-77f5-45d6-ac47-becb8d23cdb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073EC434C9C304D9BAB820E5C26312C" ma:contentTypeVersion="18" ma:contentTypeDescription="Create a new document." ma:contentTypeScope="" ma:versionID="010e0c80efe11ed9aeb00a0900bfd29c">
  <xsd:schema xmlns:xsd="http://www.w3.org/2001/XMLSchema" xmlns:xs="http://www.w3.org/2001/XMLSchema" xmlns:p="http://schemas.microsoft.com/office/2006/metadata/properties" xmlns:ns3="1e2887ad-d7a3-46b7-994a-b2da405db01c" xmlns:ns4="14b0bdef-77f5-45d6-ac47-becb8d23cdb3" targetNamespace="http://schemas.microsoft.com/office/2006/metadata/properties" ma:root="true" ma:fieldsID="2f8c9a436ee30955da4a69f1c345a4ad" ns3:_="" ns4:_="">
    <xsd:import namespace="1e2887ad-d7a3-46b7-994a-b2da405db01c"/>
    <xsd:import namespace="14b0bdef-77f5-45d6-ac47-becb8d23cdb3"/>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LengthInSeconds"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2887ad-d7a3-46b7-994a-b2da405db01c"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4b0bdef-77f5-45d6-ac47-becb8d23cdb3"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6EFA38-8E2E-4328-8C31-50C377E72FBC}">
  <ds:schemaRefs>
    <ds:schemaRef ds:uri="http://schemas.microsoft.com/sharepoint/v3/contenttype/forms"/>
  </ds:schemaRefs>
</ds:datastoreItem>
</file>

<file path=customXml/itemProps2.xml><?xml version="1.0" encoding="utf-8"?>
<ds:datastoreItem xmlns:ds="http://schemas.openxmlformats.org/officeDocument/2006/customXml" ds:itemID="{38F0A979-5551-47F4-BDDB-D3809CA38EC9}">
  <ds:schemaRefs>
    <ds:schemaRef ds:uri="14b0bdef-77f5-45d6-ac47-becb8d23cdb3"/>
    <ds:schemaRef ds:uri="1e2887ad-d7a3-46b7-994a-b2da405db01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D51BFA50-C146-427B-A72B-144AE1705D2A}">
  <ds:schemaRefs>
    <ds:schemaRef ds:uri="14b0bdef-77f5-45d6-ac47-becb8d23cdb3"/>
    <ds:schemaRef ds:uri="1e2887ad-d7a3-46b7-994a-b2da405db01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6</Slides>
  <Notes>0</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Dosbarth Mr Brooks and Mrs Evans</vt:lpstr>
      <vt:lpstr>Mrs Evans</vt:lpstr>
      <vt:lpstr>Our Teaching Assistants in our class are: Miss Simons, Miss Ward, Miss Evans, Miss Salisbury and Ms Botto. They will be helping us with our learning. You will see them in the classroom and on the yard. They will come with us on trips too.</vt:lpstr>
      <vt:lpstr>This is where you come in in the morning.  </vt:lpstr>
      <vt:lpstr>This is where we learn.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Blwyddyn 4</dc:title>
  <dc:creator>J Stevens (Pentrer Graig Primary School)</dc:creator>
  <cp:revision>6</cp:revision>
  <dcterms:created xsi:type="dcterms:W3CDTF">2023-07-11T15:41:53Z</dcterms:created>
  <dcterms:modified xsi:type="dcterms:W3CDTF">2025-07-18T09:58:58Z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0x010100B073EC434C9C304D9BAB820E5C26312C</vt:lpwstr>
  </property>
</Properties>
</file>